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713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AE2FF-9557-46FA-8BF1-B68D779F953E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7C65F-A886-44B6-8CF7-1D792D01B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458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AE2FF-9557-46FA-8BF1-B68D779F953E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7C65F-A886-44B6-8CF7-1D792D01B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595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AE2FF-9557-46FA-8BF1-B68D779F953E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7C65F-A886-44B6-8CF7-1D792D01B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05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AE2FF-9557-46FA-8BF1-B68D779F953E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7C65F-A886-44B6-8CF7-1D792D01B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200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AE2FF-9557-46FA-8BF1-B68D779F953E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7C65F-A886-44B6-8CF7-1D792D01B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82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AE2FF-9557-46FA-8BF1-B68D779F953E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7C65F-A886-44B6-8CF7-1D792D01B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368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AE2FF-9557-46FA-8BF1-B68D779F953E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7C65F-A886-44B6-8CF7-1D792D01B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65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AE2FF-9557-46FA-8BF1-B68D779F953E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7C65F-A886-44B6-8CF7-1D792D01B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657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AE2FF-9557-46FA-8BF1-B68D779F953E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7C65F-A886-44B6-8CF7-1D792D01B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813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AE2FF-9557-46FA-8BF1-B68D779F953E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7C65F-A886-44B6-8CF7-1D792D01B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017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AE2FF-9557-46FA-8BF1-B68D779F953E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7C65F-A886-44B6-8CF7-1D792D01B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139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AE2FF-9557-46FA-8BF1-B68D779F953E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7C65F-A886-44B6-8CF7-1D792D01B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6726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creativecommons.org/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flic.kr/p/6u6dCy" TargetMode="Externa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www.copyrightauthority.com/copyright-symbol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eativecommons.org/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http://edu.symbaloo.com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97970">
            <a:off x="826180" y="2752932"/>
            <a:ext cx="3974473" cy="11811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62000" y="381000"/>
            <a:ext cx="754856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Creative Commons: Images for Student Projects</a:t>
            </a:r>
            <a:endParaRPr lang="en-US" sz="4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8165">
            <a:off x="5622109" y="2918822"/>
            <a:ext cx="3000917" cy="2250688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/>
        </p:nvSpPr>
        <p:spPr>
          <a:xfrm rot="571027">
            <a:off x="5411356" y="5234535"/>
            <a:ext cx="3159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5"/>
              </a:rPr>
              <a:t>http://flic.kr/p/6u6dCy</a:t>
            </a:r>
            <a:endParaRPr lang="en-US" sz="1200" dirty="0"/>
          </a:p>
        </p:txBody>
      </p:sp>
      <p:sp>
        <p:nvSpPr>
          <p:cNvPr id="8" name="Rectangle 7"/>
          <p:cNvSpPr/>
          <p:nvPr/>
        </p:nvSpPr>
        <p:spPr>
          <a:xfrm>
            <a:off x="296716" y="5105400"/>
            <a:ext cx="59436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But what is Creative Commons?</a:t>
            </a:r>
            <a:endParaRPr lang="en-US" sz="4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352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9933"/>
                </a:solidFill>
              </a:rPr>
              <a:t>What’s the Difference between Creative Commons and Copyright?</a:t>
            </a:r>
            <a:endParaRPr lang="en-US" dirty="0">
              <a:solidFill>
                <a:srgbClr val="FF9933"/>
              </a:solidFill>
            </a:endParaRPr>
          </a:p>
        </p:txBody>
      </p:sp>
      <p:pic>
        <p:nvPicPr>
          <p:cNvPr id="4" name="Content Placeholder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828800"/>
            <a:ext cx="1600200" cy="1600200"/>
          </a:xfrm>
        </p:spPr>
      </p:pic>
      <p:sp>
        <p:nvSpPr>
          <p:cNvPr id="5" name="Rectangle 4"/>
          <p:cNvSpPr/>
          <p:nvPr/>
        </p:nvSpPr>
        <p:spPr>
          <a:xfrm>
            <a:off x="2667000" y="1752600"/>
            <a:ext cx="5638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Copyright means </a:t>
            </a:r>
            <a:r>
              <a:rPr lang="en-US" sz="3600" u="sng" dirty="0" smtClean="0"/>
              <a:t>all</a:t>
            </a:r>
            <a:r>
              <a:rPr lang="en-US" sz="3600" dirty="0" smtClean="0"/>
              <a:t> rights reserved. That means you MUST get permission to use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461681"/>
            <a:ext cx="1524000" cy="1524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14600" y="3700187"/>
            <a:ext cx="6248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Creative Commons license means </a:t>
            </a:r>
            <a:r>
              <a:rPr lang="en-US" sz="2800" u="sng" dirty="0" smtClean="0"/>
              <a:t>some</a:t>
            </a:r>
            <a:r>
              <a:rPr lang="en-US" sz="2800" dirty="0" smtClean="0"/>
              <a:t> rights are reserved. Permission has already been granted for certain uses, but attribution must be given! </a:t>
            </a:r>
          </a:p>
          <a:p>
            <a:r>
              <a:rPr lang="en-US" sz="2800" dirty="0" smtClean="0"/>
              <a:t>(Attribution is a fancy word for giving credit.)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9942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Commons Licenses</a:t>
            </a:r>
            <a:endParaRPr lang="en-US" dirty="0"/>
          </a:p>
        </p:txBody>
      </p: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381000" y="1363672"/>
            <a:ext cx="6324600" cy="5035689"/>
            <a:chOff x="2019300" y="609600"/>
            <a:chExt cx="6324600" cy="5035109"/>
          </a:xfrm>
        </p:grpSpPr>
        <p:sp>
          <p:nvSpPr>
            <p:cNvPr id="5" name="Text Box 5"/>
            <p:cNvSpPr txBox="1">
              <a:spLocks noChangeArrowheads="1"/>
            </p:cNvSpPr>
            <p:nvPr/>
          </p:nvSpPr>
          <p:spPr bwMode="auto">
            <a:xfrm>
              <a:off x="2057400" y="609600"/>
              <a:ext cx="5943600" cy="1754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rgbClr val="FF9933"/>
                  </a:solidFill>
                  <a:latin typeface="Arial" pitchFamily="34" charset="0"/>
                  <a:cs typeface="Arial" pitchFamily="34" charset="0"/>
                </a:rPr>
                <a:t>Attribution</a:t>
              </a:r>
            </a:p>
            <a:p>
              <a:pPr>
                <a:spcBef>
                  <a:spcPct val="50000"/>
                </a:spcBef>
              </a:pPr>
              <a:r>
                <a:rPr lang="en-US" dirty="0">
                  <a:latin typeface="Arial" pitchFamily="34" charset="0"/>
                  <a:cs typeface="Arial" pitchFamily="34" charset="0"/>
                </a:rPr>
                <a:t>You let others copy, distribute, display, and perform your copyrighted work — and derivative works based upon it — but only if they give 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you credit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  <a:p>
              <a:pPr>
                <a:spcBef>
                  <a:spcPct val="50000"/>
                </a:spcBef>
              </a:pPr>
              <a:r>
                <a:rPr lang="en-US" dirty="0">
                  <a:latin typeface="Arial" pitchFamily="34" charset="0"/>
                  <a:cs typeface="Arial" pitchFamily="34" charset="0"/>
                </a:rPr>
                <a:t>.</a:t>
              </a:r>
            </a:p>
          </p:txBody>
        </p:sp>
        <p:sp>
          <p:nvSpPr>
            <p:cNvPr id="6" name="Text Box 9"/>
            <p:cNvSpPr txBox="1">
              <a:spLocks noChangeArrowheads="1"/>
            </p:cNvSpPr>
            <p:nvPr/>
          </p:nvSpPr>
          <p:spPr bwMode="auto">
            <a:xfrm>
              <a:off x="2133600" y="4582880"/>
              <a:ext cx="5943600" cy="10618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rgbClr val="FF9933"/>
                  </a:solidFill>
                  <a:latin typeface="Arial" pitchFamily="34" charset="0"/>
                  <a:cs typeface="Arial" pitchFamily="34" charset="0"/>
                </a:rPr>
                <a:t>Share Alike</a:t>
              </a:r>
            </a:p>
            <a:p>
              <a:pPr>
                <a:spcBef>
                  <a:spcPct val="50000"/>
                </a:spcBef>
              </a:pPr>
              <a:r>
                <a:rPr lang="en-US" dirty="0">
                  <a:latin typeface="Arial" pitchFamily="34" charset="0"/>
                  <a:cs typeface="Arial" pitchFamily="34" charset="0"/>
                </a:rPr>
                <a:t>You allow others to distribute derivative works only under a license identical to the license that governs your work.</a:t>
              </a:r>
            </a:p>
          </p:txBody>
        </p:sp>
        <p:sp>
          <p:nvSpPr>
            <p:cNvPr id="7" name="Text Box 10"/>
            <p:cNvSpPr txBox="1">
              <a:spLocks noChangeArrowheads="1"/>
            </p:cNvSpPr>
            <p:nvPr/>
          </p:nvSpPr>
          <p:spPr bwMode="auto">
            <a:xfrm>
              <a:off x="2095500" y="3352485"/>
              <a:ext cx="6248400" cy="1200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rgbClr val="FF9933"/>
                  </a:solidFill>
                  <a:latin typeface="Arial" pitchFamily="34" charset="0"/>
                  <a:cs typeface="Arial" pitchFamily="34" charset="0"/>
                </a:rPr>
                <a:t>No Derivative Works</a:t>
              </a:r>
            </a:p>
            <a:p>
              <a:r>
                <a:rPr lang="en-US" dirty="0">
                  <a:latin typeface="Arial" pitchFamily="34" charset="0"/>
                  <a:cs typeface="Arial" pitchFamily="34" charset="0"/>
                </a:rPr>
                <a:t>You let others copy, distribute, display, and perform only verbatim copies of your work, not derivative works based upon it.</a:t>
              </a:r>
            </a:p>
          </p:txBody>
        </p:sp>
        <p:sp>
          <p:nvSpPr>
            <p:cNvPr id="8" name="TextBox 10"/>
            <p:cNvSpPr txBox="1">
              <a:spLocks noChangeArrowheads="1"/>
            </p:cNvSpPr>
            <p:nvPr/>
          </p:nvSpPr>
          <p:spPr bwMode="auto">
            <a:xfrm>
              <a:off x="2019300" y="1918899"/>
              <a:ext cx="6172200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FF9933"/>
                  </a:solidFill>
                  <a:latin typeface="Arial" pitchFamily="34" charset="0"/>
                  <a:cs typeface="Arial" pitchFamily="34" charset="0"/>
                </a:rPr>
                <a:t>Non Commercial</a:t>
              </a:r>
            </a:p>
            <a:p>
              <a:r>
                <a:rPr lang="en-US" dirty="0">
                  <a:latin typeface="Arial" pitchFamily="34" charset="0"/>
                  <a:cs typeface="Arial" pitchFamily="34" charset="0"/>
                </a:rPr>
                <a:t> You let others copy, distribute, display, and perform your work — and derivative works based upon it — but for 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non commercial </a:t>
              </a:r>
              <a:r>
                <a:rPr lang="en-US" dirty="0">
                  <a:latin typeface="Arial" pitchFamily="34" charset="0"/>
                  <a:cs typeface="Arial" pitchFamily="34" charset="0"/>
                </a:rPr>
                <a:t>purposes only.</a:t>
              </a: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81268" y="1695932"/>
            <a:ext cx="742468" cy="74246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229" y="2928832"/>
            <a:ext cx="689045" cy="68904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229" y="4334839"/>
            <a:ext cx="744396" cy="74439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19230" y="5562865"/>
            <a:ext cx="650043" cy="65004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791200" y="6399361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6"/>
              </a:rPr>
              <a:t>http://creativecommons.org/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55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1" y="304800"/>
            <a:ext cx="3886200" cy="609397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doni MT" pitchFamily="18" charset="0"/>
              </a:rPr>
              <a:t>Usually when we talk about copyright we talk about what we </a:t>
            </a:r>
            <a:r>
              <a:rPr lang="en-US" sz="9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hiller" pitchFamily="82" charset="0"/>
              </a:rPr>
              <a:t>CANNOT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hiller" pitchFamily="82" charset="0"/>
              </a:rPr>
              <a:t> </a:t>
            </a:r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doni MT" pitchFamily="18" charset="0"/>
              </a:rPr>
              <a:t>do!</a:t>
            </a:r>
            <a:endParaRPr 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doni MT" pitchFamily="18" charset="0"/>
            </a:endParaRPr>
          </a:p>
        </p:txBody>
      </p:sp>
      <p:pic>
        <p:nvPicPr>
          <p:cNvPr id="1026" name="Picture 2" descr="C:\Documents and Settings\mallred\Local Settings\Temporary Internet Files\Content.IE5\LSSUZG2I\MC90005458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29730">
            <a:off x="4607846" y="1217129"/>
            <a:ext cx="4250790" cy="4269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31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76800" y="330631"/>
            <a:ext cx="3733800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doni MT" pitchFamily="18" charset="0"/>
              </a:rPr>
              <a:t>Today we are talking about what we </a:t>
            </a:r>
            <a:r>
              <a:rPr lang="en-US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7131A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ill Sans Ultra Bold" pitchFamily="34" charset="0"/>
              </a:rPr>
              <a:t>CAN </a:t>
            </a:r>
            <a:r>
              <a:rPr lang="en-US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doni MT" pitchFamily="18" charset="0"/>
              </a:rPr>
              <a:t>do!!!</a:t>
            </a:r>
            <a:endParaRPr lang="en-US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doni MT" pitchFamily="18" charset="0"/>
            </a:endParaRPr>
          </a:p>
        </p:txBody>
      </p:sp>
      <p:pic>
        <p:nvPicPr>
          <p:cNvPr id="2050" name="Picture 2" descr="C:\Documents and Settings\mallred\Local Settings\Temporary Internet Files\Content.IE5\OYTCGHMB\MC90044132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75186"/>
            <a:ext cx="41148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966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can I find images to use?</a:t>
            </a:r>
            <a:endParaRPr lang="en-US" dirty="0"/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828800"/>
            <a:ext cx="39624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33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09600"/>
            <a:ext cx="8229600" cy="1143000"/>
          </a:xfrm>
        </p:spPr>
        <p:txBody>
          <a:bodyPr/>
          <a:lstStyle/>
          <a:p>
            <a:r>
              <a:rPr lang="en-US" dirty="0" smtClean="0"/>
              <a:t>Got Questions?</a:t>
            </a:r>
            <a:endParaRPr lang="en-US" dirty="0"/>
          </a:p>
        </p:txBody>
      </p:sp>
      <p:pic>
        <p:nvPicPr>
          <p:cNvPr id="3074" name="Picture 2" descr="C:\Documents and Settings\mallred\Local Settings\Temporary Internet Files\Content.IE5\30N0C7SY\MC90007862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85800"/>
            <a:ext cx="2438400" cy="5245687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4" name="TextBox 3"/>
          <p:cNvSpPr txBox="1"/>
          <p:nvPr/>
        </p:nvSpPr>
        <p:spPr>
          <a:xfrm>
            <a:off x="3352800" y="2133600"/>
            <a:ext cx="5029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rgbClr val="FF9933"/>
                </a:solidFill>
              </a:rPr>
              <a:t>Merri</a:t>
            </a:r>
            <a:r>
              <a:rPr lang="en-US" sz="3600" dirty="0" smtClean="0">
                <a:solidFill>
                  <a:srgbClr val="FF9933"/>
                </a:solidFill>
              </a:rPr>
              <a:t> Anna Allred</a:t>
            </a:r>
          </a:p>
          <a:p>
            <a:r>
              <a:rPr lang="en-US" sz="3600" dirty="0" smtClean="0">
                <a:solidFill>
                  <a:srgbClr val="FF9933"/>
                </a:solidFill>
              </a:rPr>
              <a:t>Library Media Specialist</a:t>
            </a:r>
          </a:p>
          <a:p>
            <a:r>
              <a:rPr lang="en-US" sz="3600" dirty="0" smtClean="0">
                <a:solidFill>
                  <a:srgbClr val="FF9933"/>
                </a:solidFill>
              </a:rPr>
              <a:t>India Hook Elementary</a:t>
            </a:r>
          </a:p>
          <a:p>
            <a:r>
              <a:rPr lang="en-US" sz="3600" dirty="0" smtClean="0">
                <a:solidFill>
                  <a:srgbClr val="FF9933"/>
                </a:solidFill>
              </a:rPr>
              <a:t>mallred@rhmail.org</a:t>
            </a:r>
            <a:endParaRPr lang="en-US" sz="3600" dirty="0">
              <a:solidFill>
                <a:srgbClr val="FF99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1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237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What’s the Difference between Creative Commons and Copyright?</vt:lpstr>
      <vt:lpstr>Creative Commons Licenses</vt:lpstr>
      <vt:lpstr>PowerPoint Presentation</vt:lpstr>
      <vt:lpstr>PowerPoint Presentation</vt:lpstr>
      <vt:lpstr>Where can I find images to use?</vt:lpstr>
      <vt:lpstr>Got Questions?</vt:lpstr>
    </vt:vector>
  </TitlesOfParts>
  <Company>RH3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Merri Allred</dc:creator>
  <cp:lastModifiedBy>Merri Allred</cp:lastModifiedBy>
  <cp:revision>9</cp:revision>
  <dcterms:created xsi:type="dcterms:W3CDTF">2012-10-26T03:08:52Z</dcterms:created>
  <dcterms:modified xsi:type="dcterms:W3CDTF">2012-10-26T04:26:18Z</dcterms:modified>
</cp:coreProperties>
</file>